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838200"/>
            <a:ext cx="7543800" cy="156966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CHAPTER 1. MAMMALIAN HISTOLOGY</a:t>
            </a:r>
          </a:p>
          <a:p>
            <a:pPr algn="ctr"/>
            <a:r>
              <a:rPr lang="en-US" sz="3200" b="1" dirty="0" smtClean="0"/>
              <a:t>1.2. Digestive system</a:t>
            </a:r>
          </a:p>
          <a:p>
            <a:pPr algn="ctr"/>
            <a:r>
              <a:rPr lang="en-US" sz="3200" b="1" dirty="0" smtClean="0"/>
              <a:t>1.2.Vertical Section of tooth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2971800"/>
            <a:ext cx="7543800" cy="138499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/>
              <a:t>T.Y.B.Sc</a:t>
            </a:r>
            <a:r>
              <a:rPr lang="en-US" sz="2800" b="1" dirty="0" smtClean="0"/>
              <a:t>.  ZOOLOGY</a:t>
            </a:r>
          </a:p>
          <a:p>
            <a:pPr algn="ctr"/>
            <a:r>
              <a:rPr lang="en-US" sz="2800" b="1" dirty="0" smtClean="0">
                <a:solidFill>
                  <a:srgbClr val="002060"/>
                </a:solidFill>
              </a:rPr>
              <a:t>SEMESTER V COURSE XIII</a:t>
            </a:r>
          </a:p>
          <a:p>
            <a:pPr algn="ctr"/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Histology, Pathology, Toxicology and Biostatistics</a:t>
            </a:r>
            <a:endParaRPr lang="en-US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offcie\Desktop\Histology of tooth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685800"/>
            <a:ext cx="8377296" cy="495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offcie\Desktop\Map3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61975" y="-681038"/>
            <a:ext cx="10267950" cy="82200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81000"/>
            <a:ext cx="8610600" cy="59400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/>
              <a:t>1.2. Digestive System : Vertical Section of Tooth </a:t>
            </a:r>
          </a:p>
          <a:p>
            <a:r>
              <a:rPr lang="en-US" sz="2200" b="1" dirty="0" smtClean="0"/>
              <a:t>Mammalian tooth is made up of two components i.e. hard tissues and soft tissues. The hard components are enamel, Dentine and </a:t>
            </a:r>
            <a:r>
              <a:rPr lang="en-US" sz="2200" b="1" dirty="0" err="1" smtClean="0"/>
              <a:t>cementum</a:t>
            </a:r>
            <a:endParaRPr lang="en-US" sz="2200" b="1" dirty="0" smtClean="0"/>
          </a:p>
          <a:p>
            <a:r>
              <a:rPr lang="en-US" sz="2200" b="1" dirty="0" smtClean="0"/>
              <a:t>Soft tissue is tooth pulp. </a:t>
            </a:r>
          </a:p>
          <a:p>
            <a:r>
              <a:rPr lang="en-US" sz="2200" b="1" dirty="0" smtClean="0"/>
              <a:t>The supporting tissues are </a:t>
            </a:r>
            <a:r>
              <a:rPr lang="en-US" sz="2200" b="1" dirty="0" err="1" smtClean="0"/>
              <a:t>peridontium</a:t>
            </a:r>
            <a:r>
              <a:rPr lang="en-US" sz="2200" b="1" dirty="0" smtClean="0"/>
              <a:t>, </a:t>
            </a:r>
            <a:r>
              <a:rPr lang="en-US" sz="2200" b="1" dirty="0" err="1" smtClean="0"/>
              <a:t>Gingiva</a:t>
            </a:r>
            <a:r>
              <a:rPr lang="en-US" sz="2200" b="1" dirty="0" smtClean="0"/>
              <a:t>, and alveolar bone.   </a:t>
            </a:r>
          </a:p>
          <a:p>
            <a:pPr marL="457200" indent="-457200">
              <a:buAutoNum type="arabicPeriod"/>
            </a:pPr>
            <a:r>
              <a:rPr lang="en-US" sz="2200" b="1" dirty="0" smtClean="0"/>
              <a:t>Enamel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200" b="1" dirty="0" smtClean="0"/>
              <a:t>Hardest tissue; resistant to abrasion; less porous; contains fluorides.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200" b="1" dirty="0" smtClean="0"/>
              <a:t>Synthesized during developmental stages and does not regenerate.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200" b="1" dirty="0" err="1" smtClean="0"/>
              <a:t>Colour</a:t>
            </a:r>
            <a:r>
              <a:rPr lang="en-US" sz="2200" b="1" dirty="0" smtClean="0"/>
              <a:t> in young stages – Bluish white.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200" b="1" dirty="0" err="1" smtClean="0"/>
              <a:t>Colour</a:t>
            </a:r>
            <a:r>
              <a:rPr lang="en-US" sz="2200" b="1" dirty="0" smtClean="0"/>
              <a:t> in adult stages – yellowish .</a:t>
            </a:r>
          </a:p>
          <a:p>
            <a:pPr marL="457200" indent="-457200"/>
            <a:endParaRPr lang="en-US" sz="2200" b="1" dirty="0" smtClean="0"/>
          </a:p>
          <a:p>
            <a:pPr marL="457200" indent="-457200"/>
            <a:r>
              <a:rPr lang="en-US" sz="2200" b="1" dirty="0" smtClean="0"/>
              <a:t>2. Dentine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200" b="1" dirty="0" smtClean="0"/>
              <a:t>Hard calcified tissue forming crown and root of tooth.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200" b="1" dirty="0" smtClean="0"/>
              <a:t>Surrounds pulp cavity.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200" b="1" dirty="0" smtClean="0"/>
              <a:t>Produced by </a:t>
            </a:r>
            <a:r>
              <a:rPr lang="en-US" sz="2200" b="1" dirty="0" err="1" smtClean="0"/>
              <a:t>odontoblast</a:t>
            </a:r>
            <a:r>
              <a:rPr lang="en-US" sz="2200" b="1" dirty="0" smtClean="0"/>
              <a:t> cells.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200" b="1" dirty="0" err="1" smtClean="0"/>
              <a:t>Ectomesenchymal</a:t>
            </a:r>
            <a:r>
              <a:rPr lang="en-US" sz="2200" b="1" dirty="0" smtClean="0"/>
              <a:t> in origin </a:t>
            </a:r>
          </a:p>
          <a:p>
            <a:pPr marL="457200" indent="-457200"/>
            <a:r>
              <a:rPr lang="en-US" sz="2200" b="1" dirty="0" smtClean="0"/>
              <a:t>    </a:t>
            </a:r>
            <a:endParaRPr lang="en-US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8200" y="685800"/>
            <a:ext cx="7575645" cy="34778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200" b="1" dirty="0" smtClean="0"/>
              <a:t>3. </a:t>
            </a:r>
            <a:r>
              <a:rPr lang="en-US" sz="2200" b="1" dirty="0" err="1" smtClean="0"/>
              <a:t>Cementum</a:t>
            </a:r>
            <a:endParaRPr lang="en-US" sz="2200" b="1" dirty="0" smtClean="0"/>
          </a:p>
          <a:p>
            <a:endParaRPr lang="en-US" sz="2200" b="1" dirty="0" smtClean="0"/>
          </a:p>
          <a:p>
            <a:pPr>
              <a:buFont typeface="Wingdings" pitchFamily="2" charset="2"/>
              <a:buChar char="Ø"/>
            </a:pPr>
            <a:r>
              <a:rPr lang="en-US" sz="2200" b="1" dirty="0" smtClean="0"/>
              <a:t>Thin layer of mineralized tissue.</a:t>
            </a:r>
          </a:p>
          <a:p>
            <a:pPr>
              <a:buFont typeface="Wingdings" pitchFamily="2" charset="2"/>
              <a:buChar char="Ø"/>
            </a:pPr>
            <a:r>
              <a:rPr lang="en-US" sz="2200" b="1" dirty="0" smtClean="0"/>
              <a:t>Covers the dentine </a:t>
            </a:r>
          </a:p>
          <a:p>
            <a:pPr>
              <a:buFont typeface="Wingdings" pitchFamily="2" charset="2"/>
              <a:buChar char="Ø"/>
            </a:pPr>
            <a:r>
              <a:rPr lang="en-US" sz="2200" b="1" dirty="0" smtClean="0"/>
              <a:t>Connects the alveolar bone by periodontal ligaments. </a:t>
            </a:r>
          </a:p>
          <a:p>
            <a:pPr>
              <a:buFont typeface="Wingdings" pitchFamily="2" charset="2"/>
              <a:buChar char="Ø"/>
            </a:pPr>
            <a:r>
              <a:rPr lang="en-US" sz="2200" b="1" dirty="0" smtClean="0"/>
              <a:t>Produced by </a:t>
            </a:r>
            <a:r>
              <a:rPr lang="en-US" sz="2200" b="1" dirty="0" err="1" smtClean="0"/>
              <a:t>cementoblast</a:t>
            </a:r>
            <a:r>
              <a:rPr lang="en-US" sz="2200" b="1" dirty="0" smtClean="0"/>
              <a:t> cells.</a:t>
            </a:r>
          </a:p>
          <a:p>
            <a:pPr>
              <a:buFont typeface="Wingdings" pitchFamily="2" charset="2"/>
              <a:buChar char="Ø"/>
            </a:pPr>
            <a:r>
              <a:rPr lang="en-US" sz="2200" b="1" dirty="0" smtClean="0"/>
              <a:t>There are two types of </a:t>
            </a:r>
            <a:r>
              <a:rPr lang="en-US" sz="2200" b="1" dirty="0" err="1" smtClean="0"/>
              <a:t>cementum</a:t>
            </a:r>
            <a:r>
              <a:rPr lang="en-US" sz="2200" b="1" dirty="0" smtClean="0"/>
              <a:t> </a:t>
            </a:r>
          </a:p>
          <a:p>
            <a:pPr marL="457200" indent="-457200">
              <a:buAutoNum type="arabicPeriod"/>
            </a:pPr>
            <a:r>
              <a:rPr lang="en-US" sz="2200" b="1" dirty="0" err="1" smtClean="0"/>
              <a:t>Acellular</a:t>
            </a:r>
            <a:r>
              <a:rPr lang="en-US" sz="2200" b="1" dirty="0" smtClean="0"/>
              <a:t>- covers entire root surface  </a:t>
            </a:r>
          </a:p>
          <a:p>
            <a:pPr marL="457200" indent="-457200">
              <a:buAutoNum type="arabicPeriod"/>
            </a:pPr>
            <a:r>
              <a:rPr lang="en-US" sz="2200" b="1" dirty="0" smtClean="0"/>
              <a:t>Cellular- found at the apex of root .  </a:t>
            </a:r>
          </a:p>
          <a:p>
            <a:endParaRPr lang="en-US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81001"/>
            <a:ext cx="8610600" cy="603242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 algn="just"/>
            <a:r>
              <a:rPr lang="en-US" sz="2800" b="1" u="sng" dirty="0" smtClean="0"/>
              <a:t>3. Soft tissues : Tooth Pulp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2200" b="1" dirty="0" smtClean="0"/>
              <a:t>Contains 75% water and 25% organic matrix. Fills the dental cavity. 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2200" b="1" dirty="0" smtClean="0"/>
              <a:t>Comprised of loose connective tissue. 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2200" b="1" dirty="0" smtClean="0"/>
              <a:t>It is made up of </a:t>
            </a:r>
            <a:r>
              <a:rPr lang="en-US" sz="2200" b="1" dirty="0" err="1" smtClean="0"/>
              <a:t>pulpal</a:t>
            </a:r>
            <a:r>
              <a:rPr lang="en-US" sz="2200" b="1" dirty="0" smtClean="0"/>
              <a:t> fibroblasts and free cells like </a:t>
            </a:r>
            <a:r>
              <a:rPr lang="en-US" sz="2200" b="1" dirty="0" err="1" smtClean="0"/>
              <a:t>histiocytes</a:t>
            </a:r>
            <a:r>
              <a:rPr lang="en-US" sz="2200" b="1" dirty="0" smtClean="0"/>
              <a:t>, 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2200" b="1" dirty="0" smtClean="0"/>
              <a:t>plasma cells, antigen p[resenting cells and leucocytes. 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2200" b="1" dirty="0" smtClean="0"/>
              <a:t>Provides nourishment and support.  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en-US" sz="2200" b="1" dirty="0" smtClean="0"/>
              <a:t>Also important in defense mechanism through immune cells.</a:t>
            </a:r>
          </a:p>
          <a:p>
            <a:pPr marL="457200" indent="-457200" algn="just"/>
            <a:r>
              <a:rPr lang="en-US" sz="2800" b="1" u="sng" dirty="0" smtClean="0"/>
              <a:t>4. Supporting tissues of the tooth   </a:t>
            </a:r>
          </a:p>
          <a:p>
            <a:pPr marL="457200" indent="-457200" algn="just">
              <a:buAutoNum type="alphaLcPeriod"/>
            </a:pPr>
            <a:r>
              <a:rPr lang="en-US" sz="2200" b="1" dirty="0" err="1" smtClean="0"/>
              <a:t>Periodontoum</a:t>
            </a:r>
            <a:r>
              <a:rPr lang="en-US" sz="2200" b="1" dirty="0" smtClean="0"/>
              <a:t> : Strong flexible connection of bones; it is dense connective tissue present between </a:t>
            </a:r>
            <a:r>
              <a:rPr lang="en-US" sz="2200" b="1" dirty="0" err="1" smtClean="0"/>
              <a:t>cementum</a:t>
            </a:r>
            <a:r>
              <a:rPr lang="en-US" sz="2200" b="1" dirty="0" smtClean="0"/>
              <a:t> and alveolar bone. </a:t>
            </a:r>
          </a:p>
          <a:p>
            <a:pPr marL="457200" indent="-457200" algn="just">
              <a:buAutoNum type="alphaLcPeriod"/>
            </a:pPr>
            <a:r>
              <a:rPr lang="en-US" sz="2200" b="1" dirty="0" err="1" smtClean="0"/>
              <a:t>Gingiva</a:t>
            </a:r>
            <a:r>
              <a:rPr lang="en-US" sz="2200" b="1" dirty="0" smtClean="0"/>
              <a:t> (Gum): composed of lamina </a:t>
            </a:r>
            <a:r>
              <a:rPr lang="en-US" sz="2200" b="1" dirty="0" err="1" smtClean="0"/>
              <a:t>epithelialis</a:t>
            </a:r>
            <a:r>
              <a:rPr lang="en-US" sz="2200" b="1" dirty="0" smtClean="0"/>
              <a:t> made up of </a:t>
            </a:r>
            <a:r>
              <a:rPr lang="en-US" sz="2200" b="1" dirty="0" err="1" smtClean="0"/>
              <a:t>squamous</a:t>
            </a:r>
            <a:r>
              <a:rPr lang="en-US" sz="2200" b="1" dirty="0" smtClean="0"/>
              <a:t> epithelium and lamina </a:t>
            </a:r>
            <a:r>
              <a:rPr lang="en-US" sz="2200" b="1" dirty="0" err="1" smtClean="0"/>
              <a:t>propria</a:t>
            </a:r>
            <a:r>
              <a:rPr lang="en-US" sz="2200" b="1" dirty="0" smtClean="0"/>
              <a:t> made up of dense connective tissue. There are two type of </a:t>
            </a:r>
            <a:r>
              <a:rPr lang="en-US" sz="2200" b="1" dirty="0" err="1" smtClean="0"/>
              <a:t>gingiva</a:t>
            </a:r>
            <a:r>
              <a:rPr lang="en-US" sz="2200" b="1" dirty="0" smtClean="0"/>
              <a:t> i.e. free and attached </a:t>
            </a:r>
            <a:r>
              <a:rPr lang="en-US" sz="2200" b="1" dirty="0" err="1" smtClean="0"/>
              <a:t>gingiva</a:t>
            </a:r>
            <a:r>
              <a:rPr lang="en-US" sz="2200" b="1" dirty="0" smtClean="0"/>
              <a:t>.  </a:t>
            </a:r>
          </a:p>
          <a:p>
            <a:pPr marL="457200" indent="-457200" algn="just">
              <a:buAutoNum type="alphaLcPeriod"/>
            </a:pPr>
            <a:r>
              <a:rPr lang="en-US" sz="2200" b="1" dirty="0" smtClean="0"/>
              <a:t>Tooth Alveolus (Socket): </a:t>
            </a:r>
            <a:r>
              <a:rPr lang="en-US" sz="2200" b="1" dirty="0" err="1" smtClean="0"/>
              <a:t>Suppports</a:t>
            </a:r>
            <a:r>
              <a:rPr lang="en-US" sz="2200" b="1" dirty="0" smtClean="0"/>
              <a:t> and protects the teeth. Part of mandible or maxilla. Composed of compact lamellar bone and spongy bone.       </a:t>
            </a:r>
            <a:endParaRPr lang="en-US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0" y="1752600"/>
            <a:ext cx="7010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THANK YOU ! </a:t>
            </a:r>
            <a:endParaRPr lang="en-US" sz="88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343</Words>
  <Application>Microsoft Office PowerPoint</Application>
  <PresentationFormat>On-screen Show (4:3)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offcie</dc:creator>
  <cp:lastModifiedBy>ADMIN</cp:lastModifiedBy>
  <cp:revision>3</cp:revision>
  <dcterms:created xsi:type="dcterms:W3CDTF">2006-08-16T00:00:00Z</dcterms:created>
  <dcterms:modified xsi:type="dcterms:W3CDTF">2022-12-02T05:15:34Z</dcterms:modified>
</cp:coreProperties>
</file>